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547"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15671A-70C7-4943-A00D-24636DDD8788}" type="datetimeFigureOut">
              <a:rPr lang="en-US" smtClean="0"/>
              <a:t>4/24/2015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3C10D-7AD0-48B4-BBB4-1129D4F0CFFF}" type="slidenum">
              <a:rPr lang="en-US" smtClean="0"/>
              <a:t>‹#›</a:t>
            </a:fld>
            <a:endParaRPr lang="en-US"/>
          </a:p>
        </p:txBody>
      </p:sp>
    </p:spTree>
    <p:extLst>
      <p:ext uri="{BB962C8B-B14F-4D97-AF65-F5344CB8AC3E}">
        <p14:creationId xmlns:p14="http://schemas.microsoft.com/office/powerpoint/2010/main" val="2350857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TechEd 2013</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solidFill>
                  <a:prstClr val="black"/>
                </a:solidFill>
              </a:rPr>
              <a:pPr/>
              <a:t>4/24/2015 3:43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1527554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TechEd 2013</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solidFill>
                  <a:prstClr val="black"/>
                </a:solidFill>
              </a:rPr>
              <a:pPr/>
              <a:t>4/24/2015 3:43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24730713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2987700532"/>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017210900"/>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168141577"/>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447437582"/>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813102898"/>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71615167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87584073"/>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6457923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77218310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03077743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3297134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60420845"/>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5" name="Subhead"/>
          <p:cNvSpPr>
            <a:spLocks noGrp="1"/>
          </p:cNvSpPr>
          <p:nvPr>
            <p:ph type="body" sz="quarter" idx="11" hasCustomPrompt="1"/>
          </p:nvPr>
        </p:nvSpPr>
        <p:spPr>
          <a:xfrm>
            <a:off x="274391" y="1415482"/>
            <a:ext cx="9875655" cy="704850"/>
          </a:xfrm>
          <a:prstGeom prst="rect">
            <a:avLst/>
          </a:prstGeom>
        </p:spPr>
        <p:txBody>
          <a:bodyPr/>
          <a:lstStyle>
            <a:lvl1pPr marL="0" indent="0">
              <a:buNone/>
              <a:defRPr sz="3600">
                <a:solidFill>
                  <a:schemeClr val="tx2"/>
                </a:solidFill>
              </a:defRPr>
            </a:lvl1pPr>
          </a:lstStyle>
          <a:p>
            <a:r>
              <a:rPr lang="en-US" sz="4000" dirty="0" smtClean="0">
                <a:solidFill>
                  <a:schemeClr val="tx2"/>
                </a:solidFill>
              </a:rPr>
              <a:t>Subhead</a:t>
            </a:r>
            <a:endParaRPr lang="en-US" sz="4000" dirty="0">
              <a:solidFill>
                <a:schemeClr val="tx2"/>
              </a:solidFill>
            </a:endParaRP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93933721"/>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909438613"/>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309068777"/>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677407"/>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518424641"/>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482270972"/>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555733643"/>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2093364307"/>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359082449"/>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defRPr/>
            </a:pPr>
            <a:endParaRPr lang="en-US" sz="2244" kern="0" dirty="0">
              <a:gradFill>
                <a:gsLst>
                  <a:gs pos="0">
                    <a:srgbClr val="FFFFFF"/>
                  </a:gs>
                  <a:gs pos="100000">
                    <a:srgbClr val="FFFFFF"/>
                  </a:gs>
                </a:gsLst>
                <a:lin ang="5400000" scaled="0"/>
              </a:gradFill>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defRPr/>
            </a:pPr>
            <a:endParaRPr lang="en-US" sz="1836"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itle 5"/>
          <p:cNvSpPr>
            <a:spLocks noGrp="1"/>
          </p:cNvSpPr>
          <p:nvPr>
            <p:ph type="title" idx="4294967295" hasCustomPrompt="1"/>
          </p:nvPr>
        </p:nvSpPr>
        <p:spPr>
          <a:xfrm>
            <a:off x="461264" y="158735"/>
            <a:ext cx="3694118" cy="2413891"/>
          </a:xfrm>
          <a:prstGeom prst="rect">
            <a:avLst/>
          </a:prstGeom>
        </p:spPr>
        <p:txBody>
          <a:bodyPr anchor="ctr">
            <a:noAutofit/>
          </a:bodyPr>
          <a:lstStyle>
            <a:lvl1pPr>
              <a:defRPr sz="8800"/>
            </a:lvl1pPr>
          </a:lstStyle>
          <a:p>
            <a:r>
              <a:rPr lang="en-US" sz="8798" dirty="0" smtClean="0">
                <a:solidFill>
                  <a:schemeClr val="bg1">
                    <a:alpha val="99000"/>
                  </a:schemeClr>
                </a:solidFill>
              </a:rPr>
              <a:t>Q&amp;A</a:t>
            </a:r>
            <a:endParaRPr lang="en-US" sz="8798" dirty="0">
              <a:solidFill>
                <a:schemeClr val="bg1">
                  <a:alpha val="99000"/>
                </a:schemeClr>
              </a:solidFill>
            </a:endParaRPr>
          </a:p>
        </p:txBody>
      </p:sp>
    </p:spTree>
    <p:extLst>
      <p:ext uri="{BB962C8B-B14F-4D97-AF65-F5344CB8AC3E}">
        <p14:creationId xmlns:p14="http://schemas.microsoft.com/office/powerpoint/2010/main" val="284629299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963125785"/>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defRPr/>
            </a:pPr>
            <a:endParaRPr lang="en-US" sz="2244" kern="0" dirty="0">
              <a:gradFill>
                <a:gsLst>
                  <a:gs pos="0">
                    <a:srgbClr val="FFFFFF"/>
                  </a:gs>
                  <a:gs pos="100000">
                    <a:srgbClr val="FFFFFF"/>
                  </a:gs>
                </a:gsLst>
                <a:lin ang="5400000" scaled="0"/>
              </a:gradFill>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defTabSz="932559">
              <a:defRPr/>
            </a:pPr>
            <a:endParaRPr lang="en-US" sz="1632" kern="0">
              <a:solidFill>
                <a:srgbClr val="292929"/>
              </a:solidFill>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80351662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23731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449914186"/>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239555215"/>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587065343"/>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415007846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540544824"/>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4368014"/>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160018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91" r:id="rId28"/>
    <p:sldLayoutId id="2147483688" r:id="rId29"/>
    <p:sldLayoutId id="2147483689" r:id="rId30"/>
    <p:sldLayoutId id="2147483692" r:id="rId31"/>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35.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Availability</a:t>
            </a:r>
            <a:endParaRPr lang="en-US" dirty="0"/>
          </a:p>
        </p:txBody>
      </p:sp>
      <p:sp>
        <p:nvSpPr>
          <p:cNvPr id="3" name="Content Placeholder 2"/>
          <p:cNvSpPr>
            <a:spLocks noGrp="1"/>
          </p:cNvSpPr>
          <p:nvPr>
            <p:ph sz="quarter" idx="4294967295"/>
          </p:nvPr>
        </p:nvSpPr>
        <p:spPr>
          <a:xfrm>
            <a:off x="0" y="2911475"/>
            <a:ext cx="3276600" cy="619125"/>
          </a:xfrm>
          <a:prstGeom prst="rect">
            <a:avLst/>
          </a:prstGeom>
        </p:spPr>
        <p:txBody>
          <a:bodyPr/>
          <a:lstStyle/>
          <a:p>
            <a:r>
              <a:rPr lang="en-US" sz="3529" dirty="0"/>
              <a:t>Redundancy</a:t>
            </a:r>
          </a:p>
          <a:p>
            <a:endParaRPr lang="en-US" sz="3529" dirty="0"/>
          </a:p>
          <a:p>
            <a:endParaRPr lang="en-US" sz="3529" dirty="0"/>
          </a:p>
          <a:p>
            <a:pPr marL="0" indent="0">
              <a:buNone/>
            </a:pPr>
            <a:endParaRPr lang="en-US" sz="3529" dirty="0"/>
          </a:p>
        </p:txBody>
      </p:sp>
      <mc:AlternateContent xmlns:mc="http://schemas.openxmlformats.org/markup-compatibility/2006" xmlns:a14="http://schemas.microsoft.com/office/drawing/2010/main">
        <mc:Choice Requires="a14">
          <p:sp>
            <p:nvSpPr>
              <p:cNvPr id="4" name="TextBox 3"/>
              <p:cNvSpPr txBox="1"/>
              <p:nvPr/>
            </p:nvSpPr>
            <p:spPr>
              <a:xfrm>
                <a:off x="861772" y="1358166"/>
                <a:ext cx="5300334" cy="1201240"/>
              </a:xfrm>
              <a:prstGeom prst="rect">
                <a:avLst/>
              </a:prstGeom>
              <a:solidFill>
                <a:schemeClr val="tx1"/>
              </a:solidFill>
              <a:ln>
                <a:solidFill>
                  <a:schemeClr val="bg1"/>
                </a:solidFill>
              </a:ln>
            </p:spPr>
            <p:txBody>
              <a:bodyPr wrap="none" lIns="0" tIns="0" rIns="0" bIns="0" rtlCol="0" anchor="ctr">
                <a:noAutofit/>
              </a:bodyPr>
              <a:lstStyle/>
              <a:p>
                <a:pPr>
                  <a:lnSpc>
                    <a:spcPct val="90000"/>
                  </a:lnSpc>
                  <a:spcAft>
                    <a:spcPts val="588"/>
                  </a:spcAft>
                </a:pPr>
                <a14:m>
                  <m:oMathPara xmlns:m="http://schemas.openxmlformats.org/officeDocument/2006/math">
                    <m:oMathParaPr>
                      <m:jc m:val="centerGroup"/>
                    </m:oMathParaPr>
                    <m:oMath xmlns:m="http://schemas.openxmlformats.org/officeDocument/2006/math">
                      <m:r>
                        <a:rPr lang="en-US" sz="2353" i="1">
                          <a:solidFill>
                            <a:srgbClr val="FFFFFF"/>
                          </a:solidFill>
                          <a:latin typeface="Cambria Math" panose="02040503050406030204" pitchFamily="18" charset="0"/>
                        </a:rPr>
                        <m:t>𝐴𝑣𝑎𝑖𝑙𝑎𝑏𝑖𝑙𝑖𝑡𝑦</m:t>
                      </m:r>
                      <m:r>
                        <a:rPr lang="en-US" sz="2353" i="1">
                          <a:solidFill>
                            <a:srgbClr val="FFFFFF"/>
                          </a:solidFill>
                          <a:latin typeface="Cambria Math" panose="02040503050406030204" pitchFamily="18" charset="0"/>
                        </a:rPr>
                        <m:t>=</m:t>
                      </m:r>
                      <m:f>
                        <m:fPr>
                          <m:ctrlPr>
                            <a:rPr lang="en-US" sz="2353" i="1">
                              <a:solidFill>
                                <a:srgbClr val="FFFFFF"/>
                              </a:solidFill>
                              <a:latin typeface="Cambria Math" panose="02040503050406030204" pitchFamily="18" charset="0"/>
                            </a:rPr>
                          </m:ctrlPr>
                        </m:fPr>
                        <m:num>
                          <m:r>
                            <a:rPr lang="en-US" sz="2353" i="1">
                              <a:solidFill>
                                <a:srgbClr val="FFFFFF"/>
                              </a:solidFill>
                              <a:latin typeface="Cambria Math" panose="02040503050406030204" pitchFamily="18" charset="0"/>
                            </a:rPr>
                            <m:t>𝑢𝑝𝑡𝑖𝑚𝑒</m:t>
                          </m:r>
                        </m:num>
                        <m:den>
                          <m:r>
                            <a:rPr lang="en-US" sz="2353" i="1">
                              <a:solidFill>
                                <a:srgbClr val="FFFFFF"/>
                              </a:solidFill>
                              <a:latin typeface="Cambria Math" panose="02040503050406030204" pitchFamily="18" charset="0"/>
                            </a:rPr>
                            <m:t>𝑢𝑝𝑡𝑖𝑚𝑒</m:t>
                          </m:r>
                          <m:r>
                            <a:rPr lang="en-US" sz="2353" i="1">
                              <a:solidFill>
                                <a:srgbClr val="FFFFFF"/>
                              </a:solidFill>
                              <a:latin typeface="Cambria Math" panose="02040503050406030204" pitchFamily="18" charset="0"/>
                            </a:rPr>
                            <m:t>+</m:t>
                          </m:r>
                          <m:r>
                            <a:rPr lang="en-US" sz="2353" i="1">
                              <a:solidFill>
                                <a:srgbClr val="FFFFFF"/>
                              </a:solidFill>
                              <a:latin typeface="Cambria Math" panose="02040503050406030204" pitchFamily="18" charset="0"/>
                            </a:rPr>
                            <m:t>𝑑𝑜𝑤𝑛𝑡𝑖𝑚𝑒</m:t>
                          </m:r>
                        </m:den>
                      </m:f>
                    </m:oMath>
                  </m:oMathPara>
                </a14:m>
                <a:endParaRPr lang="en-US" sz="2353" dirty="0" err="1">
                  <a:solidFill>
                    <a:srgbClr val="FFFFFF"/>
                  </a:solidFill>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861772" y="1358166"/>
                <a:ext cx="5300334" cy="1201240"/>
              </a:xfrm>
              <a:prstGeom prst="rect">
                <a:avLst/>
              </a:prstGeom>
              <a:blipFill rotWithShape="0">
                <a:blip r:embed="rId3"/>
                <a:stretch>
                  <a:fillRect/>
                </a:stretch>
              </a:blipFill>
              <a:ln>
                <a:solidFill>
                  <a:schemeClr val="bg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p:cNvSpPr txBox="1"/>
              <p:nvPr/>
            </p:nvSpPr>
            <p:spPr>
              <a:xfrm>
                <a:off x="1489015" y="6252758"/>
                <a:ext cx="3665032" cy="325865"/>
              </a:xfrm>
              <a:prstGeom prst="rect">
                <a:avLst/>
              </a:prstGeom>
              <a:noFill/>
            </p:spPr>
            <p:txBody>
              <a:bodyPr wrap="none" lIns="0" tIns="0" rIns="0" bIns="0" rtlCol="0">
                <a:spAutoFit/>
              </a:bodyPr>
              <a:lstStyle/>
              <a:p>
                <a:pPr>
                  <a:lnSpc>
                    <a:spcPct val="90000"/>
                  </a:lnSpc>
                  <a:spcAft>
                    <a:spcPts val="588"/>
                  </a:spcAft>
                </a:pPr>
                <a14:m>
                  <m:oMath xmlns:m="http://schemas.openxmlformats.org/officeDocument/2006/math">
                    <m:r>
                      <a:rPr lang="en-US" sz="2353" i="1">
                        <a:solidFill>
                          <a:srgbClr val="FFFFFF"/>
                        </a:solidFill>
                        <a:latin typeface="Cambria Math" panose="02040503050406030204" pitchFamily="18" charset="0"/>
                      </a:rPr>
                      <m:t>𝐴</m:t>
                    </m:r>
                    <m:r>
                      <a:rPr lang="en-US" sz="2353" i="1">
                        <a:solidFill>
                          <a:srgbClr val="FFFFFF"/>
                        </a:solidFill>
                        <a:latin typeface="Cambria Math" panose="02040503050406030204" pitchFamily="18" charset="0"/>
                      </a:rPr>
                      <m:t>=1 −</m:t>
                    </m:r>
                    <m:sSup>
                      <m:sSupPr>
                        <m:ctrlPr>
                          <a:rPr lang="en-US" sz="2353" i="1">
                            <a:solidFill>
                              <a:srgbClr val="FFFFFF"/>
                            </a:solidFill>
                            <a:latin typeface="Cambria Math" panose="02040503050406030204" pitchFamily="18" charset="0"/>
                          </a:rPr>
                        </m:ctrlPr>
                      </m:sSupPr>
                      <m:e>
                        <m:r>
                          <a:rPr lang="en-US" sz="2353" i="1">
                            <a:solidFill>
                              <a:srgbClr val="FFFFFF"/>
                            </a:solidFill>
                            <a:latin typeface="Cambria Math" panose="02040503050406030204" pitchFamily="18" charset="0"/>
                          </a:rPr>
                          <m:t>(1−0.1)</m:t>
                        </m:r>
                      </m:e>
                      <m:sup>
                        <m:r>
                          <a:rPr lang="en-US" sz="2353" i="1">
                            <a:solidFill>
                              <a:srgbClr val="FFFFFF"/>
                            </a:solidFill>
                            <a:latin typeface="Cambria Math" panose="02040503050406030204" pitchFamily="18" charset="0"/>
                          </a:rPr>
                          <m:t>3</m:t>
                        </m:r>
                      </m:sup>
                    </m:sSup>
                  </m:oMath>
                </a14:m>
                <a:r>
                  <a:rPr lang="en-US" sz="2353" dirty="0">
                    <a:solidFill>
                      <a:srgbClr val="FFFFFF"/>
                    </a:solidFill>
                  </a:rPr>
                  <a:t> = 99.9%</a:t>
                </a:r>
              </a:p>
            </p:txBody>
          </p:sp>
        </mc:Choice>
        <mc:Fallback xmlns="">
          <p:sp>
            <p:nvSpPr>
              <p:cNvPr id="23" name="TextBox 22"/>
              <p:cNvSpPr txBox="1">
                <a:spLocks noRot="1" noChangeAspect="1" noMove="1" noResize="1" noEditPoints="1" noAdjustHandles="1" noChangeArrowheads="1" noChangeShapeType="1" noTextEdit="1"/>
              </p:cNvSpPr>
              <p:nvPr/>
            </p:nvSpPr>
            <p:spPr>
              <a:xfrm>
                <a:off x="1489015" y="6252758"/>
                <a:ext cx="3665032" cy="325865"/>
              </a:xfrm>
              <a:prstGeom prst="rect">
                <a:avLst/>
              </a:prstGeom>
              <a:blipFill rotWithShape="0">
                <a:blip r:embed="rId4"/>
                <a:stretch>
                  <a:fillRect l="-2829" t="-41509" r="-3993" b="-56604"/>
                </a:stretch>
              </a:blipFill>
            </p:spPr>
            <p:txBody>
              <a:bodyPr/>
              <a:lstStyle/>
              <a:p>
                <a:r>
                  <a:rPr lang="en-US">
                    <a:noFill/>
                  </a:rPr>
                  <a:t> </a:t>
                </a:r>
              </a:p>
            </p:txBody>
          </p:sp>
        </mc:Fallback>
      </mc:AlternateContent>
      <p:grpSp>
        <p:nvGrpSpPr>
          <p:cNvPr id="5" name="Group 4"/>
          <p:cNvGrpSpPr/>
          <p:nvPr/>
        </p:nvGrpSpPr>
        <p:grpSpPr>
          <a:xfrm>
            <a:off x="1194875" y="3728243"/>
            <a:ext cx="3899413" cy="1884231"/>
            <a:chOff x="1218834" y="3802505"/>
            <a:chExt cx="3977604" cy="1922014"/>
          </a:xfrm>
        </p:grpSpPr>
        <p:sp>
          <p:nvSpPr>
            <p:cNvPr id="7" name="TextBox 6"/>
            <p:cNvSpPr txBox="1"/>
            <p:nvPr/>
          </p:nvSpPr>
          <p:spPr>
            <a:xfrm>
              <a:off x="2432234" y="3802505"/>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A (90%)</a:t>
              </a:r>
            </a:p>
          </p:txBody>
        </p:sp>
        <p:sp>
          <p:nvSpPr>
            <p:cNvPr id="8" name="TextBox 7"/>
            <p:cNvSpPr txBox="1"/>
            <p:nvPr/>
          </p:nvSpPr>
          <p:spPr>
            <a:xfrm>
              <a:off x="2432234" y="4485735"/>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B (90%)</a:t>
              </a:r>
            </a:p>
          </p:txBody>
        </p:sp>
        <p:grpSp>
          <p:nvGrpSpPr>
            <p:cNvPr id="19" name="Group 18"/>
            <p:cNvGrpSpPr/>
            <p:nvPr/>
          </p:nvGrpSpPr>
          <p:grpSpPr>
            <a:xfrm>
              <a:off x="1218834" y="4074888"/>
              <a:ext cx="3977604" cy="694018"/>
              <a:chOff x="4827471" y="3601465"/>
              <a:chExt cx="3977604" cy="694018"/>
            </a:xfrm>
          </p:grpSpPr>
          <p:cxnSp>
            <p:nvCxnSpPr>
              <p:cNvPr id="10" name="Elbow Connector 9"/>
              <p:cNvCxnSpPr>
                <a:stCxn id="7" idx="3"/>
                <a:endCxn id="8" idx="3"/>
              </p:cNvCxnSpPr>
              <p:nvPr/>
            </p:nvCxnSpPr>
            <p:spPr>
              <a:xfrm>
                <a:off x="7718633" y="3601465"/>
                <a:ext cx="12700" cy="683230"/>
              </a:xfrm>
              <a:prstGeom prst="bentConnector3">
                <a:avLst>
                  <a:gd name="adj1" fmla="val 420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1"/>
                <a:endCxn id="8" idx="1"/>
              </p:cNvCxnSpPr>
              <p:nvPr/>
            </p:nvCxnSpPr>
            <p:spPr>
              <a:xfrm rot="10800000" flipV="1">
                <a:off x="6040871" y="3601465"/>
                <a:ext cx="12700" cy="683230"/>
              </a:xfrm>
              <a:prstGeom prst="bentConnector3">
                <a:avLst>
                  <a:gd name="adj1" fmla="val 530769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4827471" y="4295483"/>
                <a:ext cx="600075" cy="0"/>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a:off x="8205000" y="4295483"/>
                <a:ext cx="600075" cy="0"/>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4" name="TextBox 13"/>
            <p:cNvSpPr txBox="1"/>
            <p:nvPr/>
          </p:nvSpPr>
          <p:spPr>
            <a:xfrm>
              <a:off x="2432233" y="5179754"/>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C (90%)</a:t>
              </a:r>
            </a:p>
          </p:txBody>
        </p:sp>
        <p:cxnSp>
          <p:nvCxnSpPr>
            <p:cNvPr id="15" name="Elbow Connector 14"/>
            <p:cNvCxnSpPr/>
            <p:nvPr/>
          </p:nvCxnSpPr>
          <p:spPr>
            <a:xfrm rot="10800000" flipV="1">
              <a:off x="2444934" y="4768906"/>
              <a:ext cx="12700" cy="683230"/>
            </a:xfrm>
            <a:prstGeom prst="bentConnector3">
              <a:avLst>
                <a:gd name="adj1" fmla="val 530769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Elbow Connector 15"/>
            <p:cNvCxnSpPr/>
            <p:nvPr/>
          </p:nvCxnSpPr>
          <p:spPr>
            <a:xfrm>
              <a:off x="4102376" y="4768906"/>
              <a:ext cx="12700" cy="683230"/>
            </a:xfrm>
            <a:prstGeom prst="bentConnector3">
              <a:avLst>
                <a:gd name="adj1" fmla="val 420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0" name="Content Placeholder 2"/>
          <p:cNvSpPr txBox="1">
            <a:spLocks/>
          </p:cNvSpPr>
          <p:nvPr/>
        </p:nvSpPr>
        <p:spPr>
          <a:xfrm>
            <a:off x="5654993" y="3000030"/>
            <a:ext cx="3163890" cy="2462087"/>
          </a:xfrm>
          <a:prstGeom prst="rect">
            <a:avLst/>
          </a:prstGeom>
        </p:spPr>
        <p:txBody>
          <a:bodyPr vert="horz" wrap="square" lIns="143428" tIns="89642" rIns="143428" bIns="89642"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529" dirty="0">
                <a:solidFill>
                  <a:srgbClr val="FFFFFF"/>
                </a:solidFill>
                <a:latin typeface="Segoe UI"/>
              </a:rPr>
              <a:t>Composition</a:t>
            </a:r>
          </a:p>
          <a:p>
            <a:endParaRPr lang="en-US" sz="3529" dirty="0">
              <a:solidFill>
                <a:srgbClr val="FFFFFF"/>
              </a:solidFill>
              <a:latin typeface="Segoe UI"/>
            </a:endParaRPr>
          </a:p>
          <a:p>
            <a:endParaRPr lang="en-US" sz="3529" dirty="0">
              <a:solidFill>
                <a:srgbClr val="FFFFFF"/>
              </a:solidFill>
              <a:latin typeface="Segoe UI"/>
            </a:endParaRPr>
          </a:p>
          <a:p>
            <a:pPr marL="0" indent="0">
              <a:buFont typeface="Arial" pitchFamily="34" charset="0"/>
              <a:buNone/>
            </a:pPr>
            <a:endParaRPr lang="en-US" sz="3529" dirty="0">
              <a:solidFill>
                <a:srgbClr val="FFFFFF"/>
              </a:solidFill>
              <a:latin typeface="Segoe UI"/>
            </a:endParaRPr>
          </a:p>
        </p:txBody>
      </p:sp>
      <p:grpSp>
        <p:nvGrpSpPr>
          <p:cNvPr id="29" name="Group 28"/>
          <p:cNvGrpSpPr/>
          <p:nvPr/>
        </p:nvGrpSpPr>
        <p:grpSpPr>
          <a:xfrm>
            <a:off x="5673983" y="4422498"/>
            <a:ext cx="5867536" cy="544265"/>
            <a:chOff x="5787758" y="4510681"/>
            <a:chExt cx="5985192" cy="555179"/>
          </a:xfrm>
        </p:grpSpPr>
        <p:cxnSp>
          <p:nvCxnSpPr>
            <p:cNvPr id="26" name="Straight Connector 25"/>
            <p:cNvCxnSpPr/>
            <p:nvPr/>
          </p:nvCxnSpPr>
          <p:spPr>
            <a:xfrm flipH="1">
              <a:off x="5787758" y="4783063"/>
              <a:ext cx="5985192" cy="3505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084532" y="4521095"/>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A (99.9%)</a:t>
              </a:r>
            </a:p>
          </p:txBody>
        </p:sp>
        <p:sp>
          <p:nvSpPr>
            <p:cNvPr id="24" name="TextBox 23"/>
            <p:cNvSpPr txBox="1"/>
            <p:nvPr/>
          </p:nvSpPr>
          <p:spPr>
            <a:xfrm>
              <a:off x="7946077" y="4520590"/>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B (99.9%)</a:t>
              </a:r>
            </a:p>
          </p:txBody>
        </p:sp>
        <p:sp>
          <p:nvSpPr>
            <p:cNvPr id="25" name="TextBox 24"/>
            <p:cNvSpPr txBox="1"/>
            <p:nvPr/>
          </p:nvSpPr>
          <p:spPr>
            <a:xfrm>
              <a:off x="9807622" y="4510681"/>
              <a:ext cx="1677762" cy="544765"/>
            </a:xfrm>
            <a:prstGeom prst="rect">
              <a:avLst/>
            </a:prstGeom>
            <a:solidFill>
              <a:schemeClr val="tx1"/>
            </a:solidFill>
            <a:ln>
              <a:solidFill>
                <a:schemeClr val="bg1"/>
              </a:solidFill>
            </a:ln>
          </p:spPr>
          <p:style>
            <a:lnRef idx="3">
              <a:schemeClr val="lt1"/>
            </a:lnRef>
            <a:fillRef idx="1">
              <a:schemeClr val="accent5"/>
            </a:fillRef>
            <a:effectRef idx="1">
              <a:schemeClr val="accent5"/>
            </a:effectRef>
            <a:fontRef idx="minor">
              <a:schemeClr val="lt1"/>
            </a:fontRef>
          </p:style>
          <p:txBody>
            <a:bodyPr wrap="square" lIns="179285" tIns="143428" rIns="179285" bIns="143428" rtlCol="0">
              <a:spAutoFit/>
            </a:bodyPr>
            <a:lstStyle/>
            <a:p>
              <a:pPr algn="ctr">
                <a:lnSpc>
                  <a:spcPct val="90000"/>
                </a:lnSpc>
                <a:spcAft>
                  <a:spcPts val="588"/>
                </a:spcAft>
              </a:pPr>
              <a:r>
                <a:rPr lang="en-US" sz="1765" dirty="0">
                  <a:solidFill>
                    <a:srgbClr val="FFFFFF"/>
                  </a:solidFill>
                </a:rPr>
                <a:t>C (99.9%)</a:t>
              </a:r>
            </a:p>
          </p:txBody>
        </p:sp>
      </p:grpSp>
      <mc:AlternateContent xmlns:mc="http://schemas.openxmlformats.org/markup-compatibility/2006" xmlns:a14="http://schemas.microsoft.com/office/drawing/2010/main">
        <mc:Choice Requires="a14">
          <p:sp>
            <p:nvSpPr>
              <p:cNvPr id="28" name="TextBox 27"/>
              <p:cNvSpPr txBox="1"/>
              <p:nvPr/>
            </p:nvSpPr>
            <p:spPr>
              <a:xfrm>
                <a:off x="7097533" y="6235517"/>
                <a:ext cx="2258952" cy="325858"/>
              </a:xfrm>
              <a:prstGeom prst="rect">
                <a:avLst/>
              </a:prstGeom>
              <a:noFill/>
            </p:spPr>
            <p:txBody>
              <a:bodyPr wrap="none" lIns="0" tIns="0" rIns="0" bIns="0" rtlCol="0">
                <a:spAutoFit/>
              </a:bodyPr>
              <a:lstStyle/>
              <a:p>
                <a:pPr>
                  <a:lnSpc>
                    <a:spcPct val="90000"/>
                  </a:lnSpc>
                  <a:spcAft>
                    <a:spcPts val="588"/>
                  </a:spcAft>
                </a:pPr>
                <a14:m>
                  <m:oMath xmlns:m="http://schemas.openxmlformats.org/officeDocument/2006/math">
                    <m:r>
                      <a:rPr lang="en-US" sz="2353" i="1">
                        <a:solidFill>
                          <a:srgbClr val="FFFFFF"/>
                        </a:solidFill>
                        <a:latin typeface="Cambria Math" panose="02040503050406030204" pitchFamily="18" charset="0"/>
                      </a:rPr>
                      <m:t>𝐴</m:t>
                    </m:r>
                    <m:r>
                      <a:rPr lang="en-US" sz="2353" i="1">
                        <a:solidFill>
                          <a:srgbClr val="FFFFFF"/>
                        </a:solidFill>
                        <a:latin typeface="Cambria Math" panose="02040503050406030204" pitchFamily="18" charset="0"/>
                      </a:rPr>
                      <m:t>=</m:t>
                    </m:r>
                    <m:nary>
                      <m:naryPr>
                        <m:chr m:val="∏"/>
                        <m:subHide m:val="on"/>
                        <m:supHide m:val="on"/>
                        <m:ctrlPr>
                          <a:rPr lang="en-US" sz="2353" i="1">
                            <a:solidFill>
                              <a:srgbClr val="FFFFFF"/>
                            </a:solidFill>
                            <a:latin typeface="Cambria Math" panose="02040503050406030204" pitchFamily="18" charset="0"/>
                          </a:rPr>
                        </m:ctrlPr>
                      </m:naryPr>
                      <m:sub/>
                      <m:sup/>
                      <m:e>
                        <m:sSub>
                          <m:sSubPr>
                            <m:ctrlPr>
                              <a:rPr lang="en-US" sz="2353" i="1">
                                <a:solidFill>
                                  <a:srgbClr val="FFFFFF"/>
                                </a:solidFill>
                                <a:latin typeface="Cambria Math" panose="02040503050406030204" pitchFamily="18" charset="0"/>
                              </a:rPr>
                            </m:ctrlPr>
                          </m:sSubPr>
                          <m:e>
                            <m:r>
                              <a:rPr lang="en-US" sz="2353" i="1">
                                <a:solidFill>
                                  <a:srgbClr val="FFFFFF"/>
                                </a:solidFill>
                                <a:latin typeface="Cambria Math" panose="02040503050406030204" pitchFamily="18" charset="0"/>
                              </a:rPr>
                              <m:t>𝐴</m:t>
                            </m:r>
                          </m:e>
                          <m:sub>
                            <m:r>
                              <a:rPr lang="en-US" sz="2353" i="1">
                                <a:solidFill>
                                  <a:srgbClr val="FFFFFF"/>
                                </a:solidFill>
                                <a:latin typeface="Cambria Math" panose="02040503050406030204" pitchFamily="18" charset="0"/>
                              </a:rPr>
                              <m:t>𝑖</m:t>
                            </m:r>
                          </m:sub>
                        </m:sSub>
                      </m:e>
                    </m:nary>
                  </m:oMath>
                </a14:m>
                <a:r>
                  <a:rPr lang="en-US" sz="2353" dirty="0">
                    <a:solidFill>
                      <a:srgbClr val="FFFFFF"/>
                    </a:solidFill>
                  </a:rPr>
                  <a:t>= 99.7%</a:t>
                </a:r>
              </a:p>
            </p:txBody>
          </p:sp>
        </mc:Choice>
        <mc:Fallback xmlns="">
          <p:sp>
            <p:nvSpPr>
              <p:cNvPr id="28" name="TextBox 27"/>
              <p:cNvSpPr txBox="1">
                <a:spLocks noRot="1" noChangeAspect="1" noMove="1" noResize="1" noEditPoints="1" noAdjustHandles="1" noChangeArrowheads="1" noChangeShapeType="1" noTextEdit="1"/>
              </p:cNvSpPr>
              <p:nvPr/>
            </p:nvSpPr>
            <p:spPr>
              <a:xfrm>
                <a:off x="7097533" y="6235517"/>
                <a:ext cx="2258952" cy="325858"/>
              </a:xfrm>
              <a:prstGeom prst="rect">
                <a:avLst/>
              </a:prstGeom>
              <a:blipFill rotWithShape="0">
                <a:blip r:embed="rId5"/>
                <a:stretch>
                  <a:fillRect l="-4582" t="-198113" r="-6739" b="-284906"/>
                </a:stretch>
              </a:blipFill>
            </p:spPr>
            <p:txBody>
              <a:bodyPr/>
              <a:lstStyle/>
              <a:p>
                <a:r>
                  <a:rPr lang="en-US">
                    <a:noFill/>
                  </a:rPr>
                  <a:t> </a:t>
                </a:r>
              </a:p>
            </p:txBody>
          </p:sp>
        </mc:Fallback>
      </mc:AlternateContent>
    </p:spTree>
    <p:extLst>
      <p:ext uri="{BB962C8B-B14F-4D97-AF65-F5344CB8AC3E}">
        <p14:creationId xmlns:p14="http://schemas.microsoft.com/office/powerpoint/2010/main" val="36141822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anim calcmode="lin" valueType="num">
                                      <p:cBhvr>
                                        <p:cTn id="16" dur="500" fill="hold"/>
                                        <p:tgtEl>
                                          <p:spTgt spid="5"/>
                                        </p:tgtEl>
                                        <p:attrNameLst>
                                          <p:attrName>ppt_x</p:attrName>
                                        </p:attrNameLst>
                                      </p:cBhvr>
                                      <p:tavLst>
                                        <p:tav tm="0">
                                          <p:val>
                                            <p:strVal val="#ppt_x"/>
                                          </p:val>
                                        </p:tav>
                                        <p:tav tm="100000">
                                          <p:val>
                                            <p:strVal val="#ppt_x"/>
                                          </p:val>
                                        </p:tav>
                                      </p:tavLst>
                                    </p:anim>
                                    <p:anim calcmode="lin" valueType="num">
                                      <p:cBhvr>
                                        <p:cTn id="17"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anim calcmode="lin" valueType="num">
                                      <p:cBhvr>
                                        <p:cTn id="31" dur="500" fill="hold"/>
                                        <p:tgtEl>
                                          <p:spTgt spid="29"/>
                                        </p:tgtEl>
                                        <p:attrNameLst>
                                          <p:attrName>ppt_x</p:attrName>
                                        </p:attrNameLst>
                                      </p:cBhvr>
                                      <p:tavLst>
                                        <p:tav tm="0">
                                          <p:val>
                                            <p:strVal val="#ppt_x"/>
                                          </p:val>
                                        </p:tav>
                                        <p:tav tm="100000">
                                          <p:val>
                                            <p:strVal val="#ppt_x"/>
                                          </p:val>
                                        </p:tav>
                                      </p:tavLst>
                                    </p:anim>
                                    <p:anim calcmode="lin" valueType="num">
                                      <p:cBhvr>
                                        <p:cTn id="32" dur="5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23" grpId="0"/>
      <p:bldP spid="20" grpId="0" build="p"/>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Reliability</a:t>
            </a:r>
            <a:endParaRPr lang="en-US" dirty="0"/>
          </a:p>
        </p:txBody>
      </p:sp>
      <p:cxnSp>
        <p:nvCxnSpPr>
          <p:cNvPr id="12" name="Straight Arrow Connector 11"/>
          <p:cNvCxnSpPr/>
          <p:nvPr/>
        </p:nvCxnSpPr>
        <p:spPr>
          <a:xfrm>
            <a:off x="2261315" y="3542117"/>
            <a:ext cx="9207270" cy="0"/>
          </a:xfrm>
          <a:prstGeom prst="straightConnector1">
            <a:avLst/>
          </a:prstGeom>
          <a:ln w="381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2261314" y="1567560"/>
            <a:ext cx="0" cy="1974557"/>
          </a:xfrm>
          <a:prstGeom prst="straightConnector1">
            <a:avLst/>
          </a:prstGeom>
          <a:ln w="381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261314" y="2367074"/>
            <a:ext cx="2471225"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732539" y="3542117"/>
            <a:ext cx="2471225" cy="0"/>
          </a:xfrm>
          <a:prstGeom prst="line">
            <a:avLst/>
          </a:prstGeom>
          <a:ln w="762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7203764" y="2367074"/>
            <a:ext cx="2471225"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732538" y="1215515"/>
            <a:ext cx="0" cy="3227128"/>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7203764" y="1215513"/>
            <a:ext cx="0" cy="2326604"/>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9683127" y="1203772"/>
            <a:ext cx="0" cy="3238870"/>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3" name="Group 72"/>
          <p:cNvGrpSpPr/>
          <p:nvPr/>
        </p:nvGrpSpPr>
        <p:grpSpPr>
          <a:xfrm>
            <a:off x="7211902" y="1395653"/>
            <a:ext cx="2471225" cy="622045"/>
            <a:chOff x="7356515" y="1423142"/>
            <a:chExt cx="2520778" cy="634518"/>
          </a:xfrm>
        </p:grpSpPr>
        <p:cxnSp>
          <p:nvCxnSpPr>
            <p:cNvPr id="34" name="Straight Connector 33"/>
            <p:cNvCxnSpPr/>
            <p:nvPr/>
          </p:nvCxnSpPr>
          <p:spPr>
            <a:xfrm>
              <a:off x="7356515" y="2057660"/>
              <a:ext cx="2520778" cy="0"/>
            </a:xfrm>
            <a:prstGeom prst="line">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8083156" y="1423142"/>
              <a:ext cx="1223890" cy="627864"/>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MTTF</a:t>
              </a:r>
            </a:p>
          </p:txBody>
        </p:sp>
      </p:grpSp>
      <p:grpSp>
        <p:nvGrpSpPr>
          <p:cNvPr id="72" name="Group 71"/>
          <p:cNvGrpSpPr/>
          <p:nvPr/>
        </p:nvGrpSpPr>
        <p:grpSpPr>
          <a:xfrm>
            <a:off x="4732539" y="2554838"/>
            <a:ext cx="2471225" cy="615522"/>
            <a:chOff x="4827436" y="2605571"/>
            <a:chExt cx="2520778" cy="627864"/>
          </a:xfrm>
        </p:grpSpPr>
        <p:cxnSp>
          <p:nvCxnSpPr>
            <p:cNvPr id="31" name="Straight Connector 30"/>
            <p:cNvCxnSpPr/>
            <p:nvPr/>
          </p:nvCxnSpPr>
          <p:spPr>
            <a:xfrm>
              <a:off x="4827436" y="3213556"/>
              <a:ext cx="2520778" cy="0"/>
            </a:xfrm>
            <a:prstGeom prst="line">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5555091" y="2605571"/>
              <a:ext cx="1223890" cy="627864"/>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MTTR</a:t>
              </a:r>
            </a:p>
          </p:txBody>
        </p:sp>
      </p:grpSp>
      <p:grpSp>
        <p:nvGrpSpPr>
          <p:cNvPr id="74" name="Group 73"/>
          <p:cNvGrpSpPr/>
          <p:nvPr/>
        </p:nvGrpSpPr>
        <p:grpSpPr>
          <a:xfrm>
            <a:off x="4740677" y="4044997"/>
            <a:ext cx="4942450" cy="618806"/>
            <a:chOff x="4835737" y="4125611"/>
            <a:chExt cx="5041556" cy="631214"/>
          </a:xfrm>
        </p:grpSpPr>
        <p:cxnSp>
          <p:nvCxnSpPr>
            <p:cNvPr id="38" name="Straight Connector 37"/>
            <p:cNvCxnSpPr/>
            <p:nvPr/>
          </p:nvCxnSpPr>
          <p:spPr>
            <a:xfrm>
              <a:off x="4835737" y="4125611"/>
              <a:ext cx="5041556" cy="0"/>
            </a:xfrm>
            <a:prstGeom prst="line">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898681" y="4128961"/>
              <a:ext cx="1223890" cy="627864"/>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MTBF</a:t>
              </a:r>
            </a:p>
          </p:txBody>
        </p:sp>
      </p:grpSp>
      <p:grpSp>
        <p:nvGrpSpPr>
          <p:cNvPr id="104" name="Group 103"/>
          <p:cNvGrpSpPr/>
          <p:nvPr/>
        </p:nvGrpSpPr>
        <p:grpSpPr>
          <a:xfrm>
            <a:off x="2247306" y="5960563"/>
            <a:ext cx="8810986" cy="193364"/>
            <a:chOff x="2292368" y="6079588"/>
            <a:chExt cx="8987665" cy="197241"/>
          </a:xfrm>
        </p:grpSpPr>
        <p:cxnSp>
          <p:nvCxnSpPr>
            <p:cNvPr id="84" name="Straight Connector 83"/>
            <p:cNvCxnSpPr/>
            <p:nvPr/>
          </p:nvCxnSpPr>
          <p:spPr>
            <a:xfrm flipV="1">
              <a:off x="3543949" y="6274191"/>
              <a:ext cx="7066901" cy="2638"/>
            </a:xfrm>
            <a:prstGeom prst="line">
              <a:avLst/>
            </a:prstGeom>
            <a:ln w="762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3086686" y="6079588"/>
              <a:ext cx="7348620" cy="0"/>
            </a:xfrm>
            <a:prstGeom prst="line">
              <a:avLst/>
            </a:prstGeom>
            <a:ln w="762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292368"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3543949"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835737"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175252"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7426833"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8718621"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012943" y="6079588"/>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2714731"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3966312"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5374375"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6597615"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7849196"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9140984"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10435306" y="6274191"/>
              <a:ext cx="844727"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8" name="TextBox 67"/>
          <p:cNvSpPr txBox="1"/>
          <p:nvPr/>
        </p:nvSpPr>
        <p:spPr>
          <a:xfrm>
            <a:off x="768530" y="2065184"/>
            <a:ext cx="1631130"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Available</a:t>
            </a:r>
          </a:p>
        </p:txBody>
      </p:sp>
      <p:sp>
        <p:nvSpPr>
          <p:cNvPr id="69" name="TextBox 68"/>
          <p:cNvSpPr txBox="1"/>
          <p:nvPr/>
        </p:nvSpPr>
        <p:spPr>
          <a:xfrm>
            <a:off x="154975" y="5730686"/>
            <a:ext cx="1892836"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MTTR First:</a:t>
            </a:r>
          </a:p>
        </p:txBody>
      </p:sp>
      <p:sp>
        <p:nvSpPr>
          <p:cNvPr id="70" name="TextBox 69"/>
          <p:cNvSpPr txBox="1"/>
          <p:nvPr/>
        </p:nvSpPr>
        <p:spPr>
          <a:xfrm>
            <a:off x="173231" y="4896588"/>
            <a:ext cx="1874580"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MTTF First:</a:t>
            </a:r>
          </a:p>
        </p:txBody>
      </p:sp>
      <p:sp>
        <p:nvSpPr>
          <p:cNvPr id="71" name="TextBox 70"/>
          <p:cNvSpPr txBox="1"/>
          <p:nvPr/>
        </p:nvSpPr>
        <p:spPr>
          <a:xfrm>
            <a:off x="404696" y="3206355"/>
            <a:ext cx="3785671" cy="615522"/>
          </a:xfrm>
          <a:prstGeom prst="rect">
            <a:avLst/>
          </a:prstGeom>
          <a:noFill/>
        </p:spPr>
        <p:txBody>
          <a:bodyPr wrap="square" lIns="179285" tIns="143428" rIns="179285" bIns="143428" rtlCol="0">
            <a:spAutoFit/>
          </a:bodyPr>
          <a:lstStyle/>
          <a:p>
            <a:pPr>
              <a:lnSpc>
                <a:spcPct val="90000"/>
              </a:lnSpc>
              <a:spcAft>
                <a:spcPts val="588"/>
              </a:spcAft>
            </a:pPr>
            <a:r>
              <a:rPr lang="en-US" sz="2353" dirty="0">
                <a:solidFill>
                  <a:srgbClr val="FFFFFF"/>
                </a:solidFill>
              </a:rPr>
              <a:t>Unavailable</a:t>
            </a:r>
          </a:p>
        </p:txBody>
      </p:sp>
      <p:grpSp>
        <p:nvGrpSpPr>
          <p:cNvPr id="103" name="Group 102"/>
          <p:cNvGrpSpPr/>
          <p:nvPr/>
        </p:nvGrpSpPr>
        <p:grpSpPr>
          <a:xfrm>
            <a:off x="2261314" y="5204349"/>
            <a:ext cx="8907220" cy="204569"/>
            <a:chOff x="2306658" y="5308210"/>
            <a:chExt cx="9085828" cy="208671"/>
          </a:xfrm>
        </p:grpSpPr>
        <p:cxnSp>
          <p:nvCxnSpPr>
            <p:cNvPr id="45" name="Straight Connector 44"/>
            <p:cNvCxnSpPr/>
            <p:nvPr/>
          </p:nvCxnSpPr>
          <p:spPr>
            <a:xfrm>
              <a:off x="2306658" y="5308210"/>
              <a:ext cx="3447028"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945458" y="5308210"/>
              <a:ext cx="3447028"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5739396" y="5516881"/>
              <a:ext cx="3447028" cy="0"/>
            </a:xfrm>
            <a:prstGeom prst="line">
              <a:avLst/>
            </a:prstGeom>
            <a:ln w="76200">
              <a:solidFill>
                <a:schemeClr val="accent6">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9186424" y="5516881"/>
              <a:ext cx="2191772" cy="0"/>
            </a:xfrm>
            <a:prstGeom prst="line">
              <a:avLst/>
            </a:prstGeom>
            <a:ln w="762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5753686" y="5308210"/>
              <a:ext cx="2191772" cy="0"/>
            </a:xfrm>
            <a:prstGeom prst="line">
              <a:avLst/>
            </a:prstGeom>
            <a:ln w="762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1" name="Group 110"/>
          <p:cNvGrpSpPr/>
          <p:nvPr/>
        </p:nvGrpSpPr>
        <p:grpSpPr>
          <a:xfrm>
            <a:off x="2261314" y="4766290"/>
            <a:ext cx="3379267" cy="978477"/>
            <a:chOff x="2306658" y="4861367"/>
            <a:chExt cx="3447028" cy="998098"/>
          </a:xfrm>
        </p:grpSpPr>
        <p:cxnSp>
          <p:nvCxnSpPr>
            <p:cNvPr id="105" name="Straight Connector 104"/>
            <p:cNvCxnSpPr/>
            <p:nvPr/>
          </p:nvCxnSpPr>
          <p:spPr>
            <a:xfrm>
              <a:off x="2306658" y="5111440"/>
              <a:ext cx="3447028" cy="0"/>
            </a:xfrm>
            <a:prstGeom prst="line">
              <a:avLst/>
            </a:prstGeom>
            <a:ln w="76200">
              <a:solidFill>
                <a:schemeClr val="accent6">
                  <a:lumMod val="60000"/>
                  <a:lumOff val="4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V="1">
              <a:off x="5744832" y="4861367"/>
              <a:ext cx="8854" cy="983736"/>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306658" y="4875729"/>
              <a:ext cx="8854" cy="983736"/>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2627153" y="5512109"/>
            <a:ext cx="1295404" cy="583421"/>
            <a:chOff x="2679832" y="5622142"/>
            <a:chExt cx="1321380" cy="595120"/>
          </a:xfrm>
        </p:grpSpPr>
        <p:cxnSp>
          <p:nvCxnSpPr>
            <p:cNvPr id="106" name="Straight Connector 105"/>
            <p:cNvCxnSpPr/>
            <p:nvPr/>
          </p:nvCxnSpPr>
          <p:spPr>
            <a:xfrm>
              <a:off x="2679832" y="5845102"/>
              <a:ext cx="457263" cy="0"/>
            </a:xfrm>
            <a:prstGeom prst="line">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V="1">
              <a:off x="3137094" y="5622142"/>
              <a:ext cx="0" cy="595120"/>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flipV="1">
              <a:off x="3543949" y="5622142"/>
              <a:ext cx="0" cy="595120"/>
            </a:xfrm>
            <a:prstGeom prst="line">
              <a:avLst/>
            </a:prstGeom>
            <a:ln w="31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flipH="1">
              <a:off x="3543949" y="5845102"/>
              <a:ext cx="457263" cy="0"/>
            </a:xfrm>
            <a:prstGeom prst="line">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11541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250"/>
                                        <p:tgtEl>
                                          <p:spTgt spid="18"/>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up)">
                                      <p:cBhvr>
                                        <p:cTn id="11" dur="250"/>
                                        <p:tgtEl>
                                          <p:spTgt spid="2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left)">
                                      <p:cBhvr>
                                        <p:cTn id="16" dur="250"/>
                                        <p:tgtEl>
                                          <p:spTgt spid="22"/>
                                        </p:tgtEl>
                                      </p:cBhvr>
                                    </p:animEffect>
                                  </p:childTnLst>
                                </p:cTn>
                              </p:par>
                            </p:childTnLst>
                          </p:cTn>
                        </p:par>
                        <p:par>
                          <p:cTn id="17" fill="hold">
                            <p:stCondLst>
                              <p:cond delay="250"/>
                            </p:stCondLst>
                            <p:childTnLst>
                              <p:par>
                                <p:cTn id="18" presetID="22" presetClass="entr" presetSubtype="4"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down)">
                                      <p:cBhvr>
                                        <p:cTn id="20" dur="250"/>
                                        <p:tgtEl>
                                          <p:spTgt spid="30"/>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37" fill="hold" nodeType="click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barn(outVertical)">
                                      <p:cBhvr>
                                        <p:cTn id="25" dur="250"/>
                                        <p:tgtEl>
                                          <p:spTgt spid="7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wipe(left)">
                                      <p:cBhvr>
                                        <p:cTn id="30" dur="250"/>
                                        <p:tgtEl>
                                          <p:spTgt spid="23"/>
                                        </p:tgtEl>
                                      </p:cBhvr>
                                    </p:animEffect>
                                  </p:childTnLst>
                                </p:cTn>
                              </p:par>
                            </p:childTnLst>
                          </p:cTn>
                        </p:par>
                        <p:par>
                          <p:cTn id="31" fill="hold">
                            <p:stCondLst>
                              <p:cond delay="250"/>
                            </p:stCondLst>
                            <p:childTnLst>
                              <p:par>
                                <p:cTn id="32" presetID="22" presetClass="entr" presetSubtype="1" fill="hold" nodeType="after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wipe(up)">
                                      <p:cBhvr>
                                        <p:cTn id="34" dur="25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nodeType="click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barn(outVertical)">
                                      <p:cBhvr>
                                        <p:cTn id="39" dur="250"/>
                                        <p:tgtEl>
                                          <p:spTgt spid="73"/>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37" fill="hold" nodeType="clickEffect">
                                  <p:stCondLst>
                                    <p:cond delay="0"/>
                                  </p:stCondLst>
                                  <p:childTnLst>
                                    <p:set>
                                      <p:cBhvr>
                                        <p:cTn id="43" dur="1" fill="hold">
                                          <p:stCondLst>
                                            <p:cond delay="0"/>
                                          </p:stCondLst>
                                        </p:cTn>
                                        <p:tgtEl>
                                          <p:spTgt spid="74"/>
                                        </p:tgtEl>
                                        <p:attrNameLst>
                                          <p:attrName>style.visibility</p:attrName>
                                        </p:attrNameLst>
                                      </p:cBhvr>
                                      <p:to>
                                        <p:strVal val="visible"/>
                                      </p:to>
                                    </p:set>
                                    <p:animEffect transition="in" filter="barn(outVertical)">
                                      <p:cBhvr>
                                        <p:cTn id="44" dur="250"/>
                                        <p:tgtEl>
                                          <p:spTgt spid="7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0"/>
                                        </p:tgtEl>
                                        <p:attrNameLst>
                                          <p:attrName>style.visibility</p:attrName>
                                        </p:attrNameLst>
                                      </p:cBhvr>
                                      <p:to>
                                        <p:strVal val="visible"/>
                                      </p:to>
                                    </p:set>
                                    <p:animEffect transition="in" filter="fade">
                                      <p:cBhvr>
                                        <p:cTn id="49" dur="500"/>
                                        <p:tgtEl>
                                          <p:spTgt spid="70"/>
                                        </p:tgtEl>
                                      </p:cBhvr>
                                    </p:animEffect>
                                  </p:childTnLst>
                                </p:cTn>
                              </p:par>
                            </p:childTnLst>
                          </p:cTn>
                        </p:par>
                        <p:par>
                          <p:cTn id="50" fill="hold">
                            <p:stCondLst>
                              <p:cond delay="500"/>
                            </p:stCondLst>
                            <p:childTnLst>
                              <p:par>
                                <p:cTn id="51" presetID="53" presetClass="entr" presetSubtype="16" fill="hold" nodeType="afterEffect">
                                  <p:stCondLst>
                                    <p:cond delay="0"/>
                                  </p:stCondLst>
                                  <p:childTnLst>
                                    <p:set>
                                      <p:cBhvr>
                                        <p:cTn id="52" dur="1" fill="hold">
                                          <p:stCondLst>
                                            <p:cond delay="0"/>
                                          </p:stCondLst>
                                        </p:cTn>
                                        <p:tgtEl>
                                          <p:spTgt spid="111"/>
                                        </p:tgtEl>
                                        <p:attrNameLst>
                                          <p:attrName>style.visibility</p:attrName>
                                        </p:attrNameLst>
                                      </p:cBhvr>
                                      <p:to>
                                        <p:strVal val="visible"/>
                                      </p:to>
                                    </p:set>
                                    <p:anim calcmode="lin" valueType="num">
                                      <p:cBhvr>
                                        <p:cTn id="53" dur="500" fill="hold"/>
                                        <p:tgtEl>
                                          <p:spTgt spid="111"/>
                                        </p:tgtEl>
                                        <p:attrNameLst>
                                          <p:attrName>ppt_w</p:attrName>
                                        </p:attrNameLst>
                                      </p:cBhvr>
                                      <p:tavLst>
                                        <p:tav tm="0">
                                          <p:val>
                                            <p:fltVal val="0"/>
                                          </p:val>
                                        </p:tav>
                                        <p:tav tm="100000">
                                          <p:val>
                                            <p:strVal val="#ppt_w"/>
                                          </p:val>
                                        </p:tav>
                                      </p:tavLst>
                                    </p:anim>
                                    <p:anim calcmode="lin" valueType="num">
                                      <p:cBhvr>
                                        <p:cTn id="54" dur="500" fill="hold"/>
                                        <p:tgtEl>
                                          <p:spTgt spid="111"/>
                                        </p:tgtEl>
                                        <p:attrNameLst>
                                          <p:attrName>ppt_h</p:attrName>
                                        </p:attrNameLst>
                                      </p:cBhvr>
                                      <p:tavLst>
                                        <p:tav tm="0">
                                          <p:val>
                                            <p:fltVal val="0"/>
                                          </p:val>
                                        </p:tav>
                                        <p:tav tm="100000">
                                          <p:val>
                                            <p:strVal val="#ppt_h"/>
                                          </p:val>
                                        </p:tav>
                                      </p:tavLst>
                                    </p:anim>
                                    <p:animEffect transition="in" filter="fade">
                                      <p:cBhvr>
                                        <p:cTn id="55" dur="500"/>
                                        <p:tgtEl>
                                          <p:spTgt spid="111"/>
                                        </p:tgtEl>
                                      </p:cBhvr>
                                    </p:animEffect>
                                  </p:childTnLst>
                                </p:cTn>
                              </p:par>
                              <p:par>
                                <p:cTn id="56" presetID="22" presetClass="entr" presetSubtype="8" fill="hold" nodeType="withEffect">
                                  <p:stCondLst>
                                    <p:cond delay="0"/>
                                  </p:stCondLst>
                                  <p:childTnLst>
                                    <p:set>
                                      <p:cBhvr>
                                        <p:cTn id="57" dur="1" fill="hold">
                                          <p:stCondLst>
                                            <p:cond delay="0"/>
                                          </p:stCondLst>
                                        </p:cTn>
                                        <p:tgtEl>
                                          <p:spTgt spid="103"/>
                                        </p:tgtEl>
                                        <p:attrNameLst>
                                          <p:attrName>style.visibility</p:attrName>
                                        </p:attrNameLst>
                                      </p:cBhvr>
                                      <p:to>
                                        <p:strVal val="visible"/>
                                      </p:to>
                                    </p:set>
                                    <p:animEffect transition="in" filter="wipe(left)">
                                      <p:cBhvr>
                                        <p:cTn id="58" dur="3000"/>
                                        <p:tgtEl>
                                          <p:spTgt spid="10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9"/>
                                        </p:tgtEl>
                                        <p:attrNameLst>
                                          <p:attrName>style.visibility</p:attrName>
                                        </p:attrNameLst>
                                      </p:cBhvr>
                                      <p:to>
                                        <p:strVal val="visible"/>
                                      </p:to>
                                    </p:set>
                                    <p:animEffect transition="in" filter="fade">
                                      <p:cBhvr>
                                        <p:cTn id="63" dur="500"/>
                                        <p:tgtEl>
                                          <p:spTgt spid="69"/>
                                        </p:tgtEl>
                                      </p:cBhvr>
                                    </p:animEffect>
                                  </p:childTnLst>
                                </p:cTn>
                              </p:par>
                            </p:childTnLst>
                          </p:cTn>
                        </p:par>
                        <p:par>
                          <p:cTn id="64" fill="hold">
                            <p:stCondLst>
                              <p:cond delay="500"/>
                            </p:stCondLst>
                            <p:childTnLst>
                              <p:par>
                                <p:cTn id="65" presetID="22" presetClass="entr" presetSubtype="8" fill="hold" nodeType="afterEffect">
                                  <p:stCondLst>
                                    <p:cond delay="0"/>
                                  </p:stCondLst>
                                  <p:childTnLst>
                                    <p:set>
                                      <p:cBhvr>
                                        <p:cTn id="66" dur="1" fill="hold">
                                          <p:stCondLst>
                                            <p:cond delay="0"/>
                                          </p:stCondLst>
                                        </p:cTn>
                                        <p:tgtEl>
                                          <p:spTgt spid="104"/>
                                        </p:tgtEl>
                                        <p:attrNameLst>
                                          <p:attrName>style.visibility</p:attrName>
                                        </p:attrNameLst>
                                      </p:cBhvr>
                                      <p:to>
                                        <p:strVal val="visible"/>
                                      </p:to>
                                    </p:set>
                                    <p:animEffect transition="in" filter="wipe(left)">
                                      <p:cBhvr>
                                        <p:cTn id="67" dur="3000"/>
                                        <p:tgtEl>
                                          <p:spTgt spid="104"/>
                                        </p:tgtEl>
                                      </p:cBhvr>
                                    </p:animEffect>
                                  </p:childTnLst>
                                </p:cTn>
                              </p:par>
                              <p:par>
                                <p:cTn id="68" presetID="53" presetClass="entr" presetSubtype="16" fill="hold" nodeType="withEffect">
                                  <p:stCondLst>
                                    <p:cond delay="0"/>
                                  </p:stCondLst>
                                  <p:childTnLst>
                                    <p:set>
                                      <p:cBhvr>
                                        <p:cTn id="69" dur="1" fill="hold">
                                          <p:stCondLst>
                                            <p:cond delay="0"/>
                                          </p:stCondLst>
                                        </p:cTn>
                                        <p:tgtEl>
                                          <p:spTgt spid="117"/>
                                        </p:tgtEl>
                                        <p:attrNameLst>
                                          <p:attrName>style.visibility</p:attrName>
                                        </p:attrNameLst>
                                      </p:cBhvr>
                                      <p:to>
                                        <p:strVal val="visible"/>
                                      </p:to>
                                    </p:set>
                                    <p:anim calcmode="lin" valueType="num">
                                      <p:cBhvr>
                                        <p:cTn id="70" dur="500" fill="hold"/>
                                        <p:tgtEl>
                                          <p:spTgt spid="117"/>
                                        </p:tgtEl>
                                        <p:attrNameLst>
                                          <p:attrName>ppt_w</p:attrName>
                                        </p:attrNameLst>
                                      </p:cBhvr>
                                      <p:tavLst>
                                        <p:tav tm="0">
                                          <p:val>
                                            <p:fltVal val="0"/>
                                          </p:val>
                                        </p:tav>
                                        <p:tav tm="100000">
                                          <p:val>
                                            <p:strVal val="#ppt_w"/>
                                          </p:val>
                                        </p:tav>
                                      </p:tavLst>
                                    </p:anim>
                                    <p:anim calcmode="lin" valueType="num">
                                      <p:cBhvr>
                                        <p:cTn id="71" dur="500" fill="hold"/>
                                        <p:tgtEl>
                                          <p:spTgt spid="117"/>
                                        </p:tgtEl>
                                        <p:attrNameLst>
                                          <p:attrName>ppt_h</p:attrName>
                                        </p:attrNameLst>
                                      </p:cBhvr>
                                      <p:tavLst>
                                        <p:tav tm="0">
                                          <p:val>
                                            <p:fltVal val="0"/>
                                          </p:val>
                                        </p:tav>
                                        <p:tav tm="100000">
                                          <p:val>
                                            <p:strVal val="#ppt_h"/>
                                          </p:val>
                                        </p:tav>
                                      </p:tavLst>
                                    </p:anim>
                                    <p:animEffect transition="in" filter="fade">
                                      <p:cBhvr>
                                        <p:cTn id="72"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12A49558-E789-4399-9D96-F08AE2E278F2}" vid="{B38A1CF8-BE3E-468D-BF70-AD0BD63E58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292</Words>
  <Application>Microsoft Office PowerPoint</Application>
  <PresentationFormat>Widescreen</PresentationFormat>
  <Paragraphs>30</Paragraphs>
  <Slides>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Arial</vt:lpstr>
      <vt:lpstr>Calibri</vt:lpstr>
      <vt:lpstr>Cambria Math</vt:lpstr>
      <vt:lpstr>Segoe UI</vt:lpstr>
      <vt:lpstr>Segoe UI Light</vt:lpstr>
      <vt:lpstr>Wingdings</vt:lpstr>
      <vt:lpstr>1_Azure Event</vt:lpstr>
      <vt:lpstr>Availability</vt:lpstr>
      <vt:lpstr>Reliability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Availability</dc:title>
  <dc:creator>Sidney Andrews</dc:creator>
  <cp:lastModifiedBy>Sidney Andrews</cp:lastModifiedBy>
  <cp:revision>2</cp:revision>
  <dcterms:created xsi:type="dcterms:W3CDTF">2015-04-24T19:38:52Z</dcterms:created>
  <dcterms:modified xsi:type="dcterms:W3CDTF">2015-04-24T19:44:39Z</dcterms:modified>
</cp:coreProperties>
</file>

<file path=docProps/thumbnail.jpeg>
</file>